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2"/>
  </p:notesMasterIdLst>
  <p:sldIdLst>
    <p:sldId id="281" r:id="rId5"/>
    <p:sldId id="282" r:id="rId6"/>
    <p:sldId id="283" r:id="rId7"/>
    <p:sldId id="284" r:id="rId8"/>
    <p:sldId id="285" r:id="rId9"/>
    <p:sldId id="286" r:id="rId10"/>
    <p:sldId id="289" r:id="rId11"/>
    <p:sldId id="290" r:id="rId12"/>
    <p:sldId id="292" r:id="rId13"/>
    <p:sldId id="293" r:id="rId14"/>
    <p:sldId id="294" r:id="rId15"/>
    <p:sldId id="295" r:id="rId16"/>
    <p:sldId id="296" r:id="rId17"/>
    <p:sldId id="297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1" r:id="rId30"/>
    <p:sldId id="31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D24255-8FB9-4967-926A-F6E778E09464}" v="2" dt="2026-01-27T07:57:06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A0A09-6FA2-432A-878F-290AC51C72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9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PCIe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vennapusa sravanthi</a:t>
            </a:r>
          </a:p>
          <a:p>
            <a:r>
              <a:rPr lang="en-US" err="1">
                <a:solidFill>
                  <a:srgbClr val="FFFFFF"/>
                </a:solidFill>
              </a:rPr>
              <a:t>Chipweave</a:t>
            </a:r>
            <a:r>
              <a:rPr lang="en-US">
                <a:solidFill>
                  <a:srgbClr val="FFFFFF"/>
                </a:solidFill>
              </a:rPr>
              <a:t> technologies </a:t>
            </a:r>
            <a:r>
              <a:rPr lang="en-US" err="1">
                <a:solidFill>
                  <a:srgbClr val="FFFFFF"/>
                </a:solidFill>
              </a:rPr>
              <a:t>pvt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lmd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9ED7-7A25-2F32-3EC7-569F5B98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    PHY/MAC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52BB-6BF8-55E7-4796-E72BA76B0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Below </a:t>
            </a:r>
            <a:r>
              <a:rPr lang="en-GB"/>
              <a:t>shows the data and logical command and status signals between the PHY and the MAC layer for one Rx pair and one Tx pair combination.</a:t>
            </a:r>
          </a:p>
          <a:p>
            <a:endParaRPr lang="en-GB"/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C46F2-31F7-1680-E9C0-8B61E74FE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87" y="3282950"/>
            <a:ext cx="7769226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7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084A-2D6F-D03A-98C5-BAFD1CE9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r>
              <a:rPr lang="en-IN"/>
              <a:t>       DPTX PHY/MAC Interface </a:t>
            </a: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4BDE-F95F-6A0C-CED5-2859EF172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Below </a:t>
            </a:r>
            <a:r>
              <a:rPr lang="en-GB"/>
              <a:t>show the data and command and status signals between the PHY and the MAC layer for the DisplayPort  DPTX .</a:t>
            </a:r>
          </a:p>
          <a:p>
            <a:endParaRPr lang="en-GB"/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C29A-5C12-B6D2-41A2-EE76E9B4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13" y="3297226"/>
            <a:ext cx="6715174" cy="30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D805-491C-1DDF-89DF-DC84027E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DPRX PHY/MAC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79BDDB-D3FB-CF3A-B3BA-CC899C73F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show the data and command and status signals between the PHY and the MAC layer for the DisplayPort  DPRX.</a:t>
            </a:r>
          </a:p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F748A-20C0-023B-6CC3-65740A5A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26" y="3422650"/>
            <a:ext cx="6553248" cy="32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9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19CD-11B0-F858-F269-A3988893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08" y="973668"/>
            <a:ext cx="8825659" cy="706964"/>
          </a:xfrm>
        </p:spPr>
        <p:txBody>
          <a:bodyPr/>
          <a:lstStyle/>
          <a:p>
            <a:r>
              <a:rPr lang="en-GB"/>
              <a:t>            PCLK Rates and Data Width</a:t>
            </a:r>
            <a:endParaRPr lang="en-I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E8CDAC-64E3-05AF-82F8-901AB62D3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411383"/>
              </p:ext>
            </p:extLst>
          </p:nvPr>
        </p:nvGraphicFramePr>
        <p:xfrm>
          <a:off x="311150" y="2216151"/>
          <a:ext cx="11436352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9088">
                  <a:extLst>
                    <a:ext uri="{9D8B030D-6E8A-4147-A177-3AD203B41FA5}">
                      <a16:colId xmlns:a16="http://schemas.microsoft.com/office/drawing/2014/main" val="2707894818"/>
                    </a:ext>
                  </a:extLst>
                </a:gridCol>
                <a:gridCol w="2859088">
                  <a:extLst>
                    <a:ext uri="{9D8B030D-6E8A-4147-A177-3AD203B41FA5}">
                      <a16:colId xmlns:a16="http://schemas.microsoft.com/office/drawing/2014/main" val="2200868513"/>
                    </a:ext>
                  </a:extLst>
                </a:gridCol>
                <a:gridCol w="2859088">
                  <a:extLst>
                    <a:ext uri="{9D8B030D-6E8A-4147-A177-3AD203B41FA5}">
                      <a16:colId xmlns:a16="http://schemas.microsoft.com/office/drawing/2014/main" val="1861726461"/>
                    </a:ext>
                  </a:extLst>
                </a:gridCol>
                <a:gridCol w="2859088">
                  <a:extLst>
                    <a:ext uri="{9D8B030D-6E8A-4147-A177-3AD203B41FA5}">
                      <a16:colId xmlns:a16="http://schemas.microsoft.com/office/drawing/2014/main" val="4069243875"/>
                    </a:ext>
                  </a:extLst>
                </a:gridCol>
              </a:tblGrid>
              <a:tr h="893780">
                <a:tc>
                  <a:txBody>
                    <a:bodyPr/>
                    <a:lstStyle/>
                    <a:p>
                      <a:r>
                        <a:rPr lang="en-IN"/>
                        <a:t>         </a:t>
                      </a:r>
                    </a:p>
                    <a:p>
                      <a:r>
                        <a:rPr lang="en-IN"/>
                        <a:t>        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      </a:t>
                      </a:r>
                    </a:p>
                    <a:p>
                      <a:r>
                        <a:rPr lang="en-IN"/>
                        <a:t>       PCLK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Original PIPE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(SerDes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err="1"/>
                        <a:t>TXDataValid</a:t>
                      </a:r>
                      <a:r>
                        <a:rPr lang="en-IN"/>
                        <a:t> and </a:t>
                      </a:r>
                      <a:r>
                        <a:rPr lang="en-IN" err="1"/>
                        <a:t>RXDatavalid</a:t>
                      </a:r>
                      <a:r>
                        <a:rPr lang="en-IN"/>
                        <a:t> Strobe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50352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in 16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631184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8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252267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4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16196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487708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27113"/>
                  </a:ext>
                </a:extLst>
              </a:tr>
              <a:tr h="35074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82539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4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103758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500609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32 bits(40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4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73674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62.5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bits(40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887500"/>
                  </a:ext>
                </a:extLst>
              </a:tr>
              <a:tr h="3575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62.5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079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436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52F6-0A71-D607-04C0-3C7C76A2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070E243-551A-626D-49A7-B45E65DB1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421089"/>
              </p:ext>
            </p:extLst>
          </p:nvPr>
        </p:nvGraphicFramePr>
        <p:xfrm>
          <a:off x="428170" y="2271486"/>
          <a:ext cx="1106714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786">
                  <a:extLst>
                    <a:ext uri="{9D8B030D-6E8A-4147-A177-3AD203B41FA5}">
                      <a16:colId xmlns:a16="http://schemas.microsoft.com/office/drawing/2014/main" val="3376433447"/>
                    </a:ext>
                  </a:extLst>
                </a:gridCol>
                <a:gridCol w="2766786">
                  <a:extLst>
                    <a:ext uri="{9D8B030D-6E8A-4147-A177-3AD203B41FA5}">
                      <a16:colId xmlns:a16="http://schemas.microsoft.com/office/drawing/2014/main" val="2634413421"/>
                    </a:ext>
                  </a:extLst>
                </a:gridCol>
                <a:gridCol w="2766786">
                  <a:extLst>
                    <a:ext uri="{9D8B030D-6E8A-4147-A177-3AD203B41FA5}">
                      <a16:colId xmlns:a16="http://schemas.microsoft.com/office/drawing/2014/main" val="505730588"/>
                    </a:ext>
                  </a:extLst>
                </a:gridCol>
                <a:gridCol w="2766786">
                  <a:extLst>
                    <a:ext uri="{9D8B030D-6E8A-4147-A177-3AD203B41FA5}">
                      <a16:colId xmlns:a16="http://schemas.microsoft.com/office/drawing/2014/main" val="429042455"/>
                    </a:ext>
                  </a:extLst>
                </a:gridCol>
              </a:tblGrid>
              <a:tr h="86248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    </a:t>
                      </a:r>
                    </a:p>
                    <a:p>
                      <a:pPr algn="ctr"/>
                      <a:r>
                        <a:rPr lang="en-IN"/>
                        <a:t>      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      </a:t>
                      </a:r>
                    </a:p>
                    <a:p>
                      <a:pPr algn="ctr"/>
                      <a:r>
                        <a:rPr lang="en-IN"/>
                        <a:t>PCLK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Original PIPE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(SerDes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err="1"/>
                        <a:t>TXDataValid</a:t>
                      </a:r>
                      <a:r>
                        <a:rPr lang="en-IN"/>
                        <a:t> and </a:t>
                      </a:r>
                      <a:r>
                        <a:rPr lang="en-IN" err="1"/>
                        <a:t>RXDatavalid</a:t>
                      </a:r>
                      <a:r>
                        <a:rPr lang="en-IN"/>
                        <a:t> Strobe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821105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 bits 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 in 8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4039"/>
                  </a:ext>
                </a:extLst>
              </a:tr>
              <a:tr h="34499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 bits 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4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3889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 bits 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41554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 bits 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11642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16 bits 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94544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 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616479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bits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037262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bits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20106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503204"/>
                  </a:ext>
                </a:extLst>
              </a:tr>
              <a:tr h="34964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62.5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5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31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2EA2-7F11-5628-D957-55758D91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A765-F282-85B9-C47C-2DC0034AD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747BF-CBF9-D094-362C-23DC121EBFB8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72F296-534F-9B64-F38A-0F31E735B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653172"/>
              </p:ext>
            </p:extLst>
          </p:nvPr>
        </p:nvGraphicFramePr>
        <p:xfrm>
          <a:off x="485775" y="1238250"/>
          <a:ext cx="10801352" cy="5391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38">
                  <a:extLst>
                    <a:ext uri="{9D8B030D-6E8A-4147-A177-3AD203B41FA5}">
                      <a16:colId xmlns:a16="http://schemas.microsoft.com/office/drawing/2014/main" val="3190714324"/>
                    </a:ext>
                  </a:extLst>
                </a:gridCol>
                <a:gridCol w="2700338">
                  <a:extLst>
                    <a:ext uri="{9D8B030D-6E8A-4147-A177-3AD203B41FA5}">
                      <a16:colId xmlns:a16="http://schemas.microsoft.com/office/drawing/2014/main" val="312836424"/>
                    </a:ext>
                  </a:extLst>
                </a:gridCol>
                <a:gridCol w="2819399">
                  <a:extLst>
                    <a:ext uri="{9D8B030D-6E8A-4147-A177-3AD203B41FA5}">
                      <a16:colId xmlns:a16="http://schemas.microsoft.com/office/drawing/2014/main" val="2492935416"/>
                    </a:ext>
                  </a:extLst>
                </a:gridCol>
                <a:gridCol w="2581277">
                  <a:extLst>
                    <a:ext uri="{9D8B030D-6E8A-4147-A177-3AD203B41FA5}">
                      <a16:colId xmlns:a16="http://schemas.microsoft.com/office/drawing/2014/main" val="3529911303"/>
                    </a:ext>
                  </a:extLst>
                </a:gridCol>
              </a:tblGrid>
              <a:tr h="929509">
                <a:tc>
                  <a:txBody>
                    <a:bodyPr/>
                    <a:lstStyle/>
                    <a:p>
                      <a:r>
                        <a:rPr lang="en-IN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PCLK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Original PIPE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(SerDes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err="1"/>
                        <a:t>TXDataValid</a:t>
                      </a:r>
                      <a:r>
                        <a:rPr lang="en-IN"/>
                        <a:t> and </a:t>
                      </a:r>
                      <a:r>
                        <a:rPr lang="en-IN" err="1"/>
                        <a:t>RXDatavalid</a:t>
                      </a:r>
                      <a:r>
                        <a:rPr lang="en-IN"/>
                        <a:t> Strobe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437820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   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in 4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886535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360963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179678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748044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887943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bits(40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11235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186682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49782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78851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52850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850292"/>
                  </a:ext>
                </a:extLst>
              </a:tr>
              <a:tr h="3718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 bits(20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41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384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23BD-D493-7728-8161-1B788380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82C9F2-AEB2-78BB-3BB8-2D34A8F0A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064681"/>
              </p:ext>
            </p:extLst>
          </p:nvPr>
        </p:nvGraphicFramePr>
        <p:xfrm>
          <a:off x="295275" y="2257425"/>
          <a:ext cx="10734676" cy="5837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669">
                  <a:extLst>
                    <a:ext uri="{9D8B030D-6E8A-4147-A177-3AD203B41FA5}">
                      <a16:colId xmlns:a16="http://schemas.microsoft.com/office/drawing/2014/main" val="426890323"/>
                    </a:ext>
                  </a:extLst>
                </a:gridCol>
                <a:gridCol w="2683669">
                  <a:extLst>
                    <a:ext uri="{9D8B030D-6E8A-4147-A177-3AD203B41FA5}">
                      <a16:colId xmlns:a16="http://schemas.microsoft.com/office/drawing/2014/main" val="1483984563"/>
                    </a:ext>
                  </a:extLst>
                </a:gridCol>
                <a:gridCol w="2683669">
                  <a:extLst>
                    <a:ext uri="{9D8B030D-6E8A-4147-A177-3AD203B41FA5}">
                      <a16:colId xmlns:a16="http://schemas.microsoft.com/office/drawing/2014/main" val="1311802823"/>
                    </a:ext>
                  </a:extLst>
                </a:gridCol>
                <a:gridCol w="2683669">
                  <a:extLst>
                    <a:ext uri="{9D8B030D-6E8A-4147-A177-3AD203B41FA5}">
                      <a16:colId xmlns:a16="http://schemas.microsoft.com/office/drawing/2014/main" val="1922987521"/>
                    </a:ext>
                  </a:extLst>
                </a:gridCol>
              </a:tblGrid>
              <a:tr h="972025">
                <a:tc>
                  <a:txBody>
                    <a:bodyPr/>
                    <a:lstStyle/>
                    <a:p>
                      <a:r>
                        <a:rPr lang="en-IN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PCLK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Original PIPE </a:t>
                      </a:r>
                      <a:r>
                        <a:rPr lang="en-IN" err="1"/>
                        <a:t>Datawidth</a:t>
                      </a:r>
                      <a:r>
                        <a:rPr lang="en-IN"/>
                        <a:t>(SerDes </a:t>
                      </a:r>
                      <a:r>
                        <a:rPr lang="en-IN" err="1"/>
                        <a:t>Datawidth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err="1"/>
                        <a:t>TXDataValid</a:t>
                      </a:r>
                      <a:r>
                        <a:rPr lang="en-IN"/>
                        <a:t> and </a:t>
                      </a:r>
                      <a:r>
                        <a:rPr lang="en-IN" err="1"/>
                        <a:t>RXDatavalid</a:t>
                      </a:r>
                      <a:r>
                        <a:rPr lang="en-IN"/>
                        <a:t> Strobe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08976"/>
                  </a:ext>
                </a:extLst>
              </a:tr>
              <a:tr h="388810">
                <a:tc>
                  <a:txBody>
                    <a:bodyPr/>
                    <a:lstStyle/>
                    <a:p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32 bits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in 2 PCLKs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75729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bits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93945"/>
                  </a:ext>
                </a:extLst>
              </a:tr>
              <a:tr h="5346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16.0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99087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 bits (10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18249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16 bits 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617059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32 bits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186365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19465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(20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906937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33589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60494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r>
                        <a:rPr lang="en-IN"/>
                        <a:t>128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(40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324354"/>
                  </a:ext>
                </a:extLst>
              </a:tr>
              <a:tr h="394210">
                <a:tc>
                  <a:txBody>
                    <a:bodyPr/>
                    <a:lstStyle/>
                    <a:p>
                      <a:r>
                        <a:rPr lang="en-IN"/>
                        <a:t>128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425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53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FF3D-EDD6-19B7-A917-D99B1363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PCIe Mode (SerDes only)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D3E741-C197-2C3D-2B38-399D06D88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621913"/>
              </p:ext>
            </p:extLst>
          </p:nvPr>
        </p:nvGraphicFramePr>
        <p:xfrm>
          <a:off x="1171574" y="2171701"/>
          <a:ext cx="897255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850">
                  <a:extLst>
                    <a:ext uri="{9D8B030D-6E8A-4147-A177-3AD203B41FA5}">
                      <a16:colId xmlns:a16="http://schemas.microsoft.com/office/drawing/2014/main" val="2063903121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3093752774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174198849"/>
                    </a:ext>
                  </a:extLst>
                </a:gridCol>
              </a:tblGrid>
              <a:tr h="350227">
                <a:tc>
                  <a:txBody>
                    <a:bodyPr/>
                    <a:lstStyle/>
                    <a:p>
                      <a:r>
                        <a:rPr lang="en-IN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RXCLK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Data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80614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31825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7106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62.5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495507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2.5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31.25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23266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588467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553835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0446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62.5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00007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00614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8376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591676"/>
                  </a:ext>
                </a:extLst>
              </a:tr>
              <a:tr h="350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8.0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125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63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98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DAC8-1D1D-6BB2-3171-A316F1F5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307DB95-86A5-4A41-3B67-36D37F7C96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621384"/>
              </p:ext>
            </p:extLst>
          </p:nvPr>
        </p:nvGraphicFramePr>
        <p:xfrm>
          <a:off x="1155700" y="2333625"/>
          <a:ext cx="7359439" cy="4349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655">
                  <a:extLst>
                    <a:ext uri="{9D8B030D-6E8A-4147-A177-3AD203B41FA5}">
                      <a16:colId xmlns:a16="http://schemas.microsoft.com/office/drawing/2014/main" val="1347236962"/>
                    </a:ext>
                  </a:extLst>
                </a:gridCol>
                <a:gridCol w="3091392">
                  <a:extLst>
                    <a:ext uri="{9D8B030D-6E8A-4147-A177-3AD203B41FA5}">
                      <a16:colId xmlns:a16="http://schemas.microsoft.com/office/drawing/2014/main" val="1744994632"/>
                    </a:ext>
                  </a:extLst>
                </a:gridCol>
                <a:gridCol w="3091392">
                  <a:extLst>
                    <a:ext uri="{9D8B030D-6E8A-4147-A177-3AD203B41FA5}">
                      <a16:colId xmlns:a16="http://schemas.microsoft.com/office/drawing/2014/main" val="476948897"/>
                    </a:ext>
                  </a:extLst>
                </a:gridCol>
              </a:tblGrid>
              <a:tr h="395374">
                <a:tc>
                  <a:txBody>
                    <a:bodyPr/>
                    <a:lstStyle/>
                    <a:p>
                      <a:r>
                        <a:rPr lang="en-IN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</a:t>
                      </a:r>
                      <a:r>
                        <a:rPr lang="en-IN" err="1"/>
                        <a:t>RxCLK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</a:t>
                      </a:r>
                      <a:r>
                        <a:rPr lang="en-IN" err="1"/>
                        <a:t>DataWidth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360620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099252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84580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73600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32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500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707596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872193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7966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64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834337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r>
                        <a:rPr lang="en-IN"/>
                        <a:t>128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4000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073935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128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54374"/>
                  </a:ext>
                </a:extLst>
              </a:tr>
              <a:tr h="3953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128 GT/s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1000 </a:t>
                      </a:r>
                      <a:r>
                        <a:rPr lang="en-IN" err="1"/>
                        <a:t>Mhz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160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115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73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4906-9799-4FB9-AABA-FFEC8250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PHY Functional block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7D263-2241-3AFE-EF17-BFE1D57D1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PHY Functional block diagram for </a:t>
            </a:r>
            <a:r>
              <a:rPr lang="en-IN" err="1"/>
              <a:t>Tx+Rx</a:t>
            </a:r>
            <a:r>
              <a:rPr lang="en-IN"/>
              <a:t>  Usage</a:t>
            </a:r>
          </a:p>
          <a:p>
            <a:endParaRPr lang="en-IN"/>
          </a:p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62AAC-AE90-C7FB-94FE-A43DD699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10" y="3008829"/>
            <a:ext cx="7515280" cy="35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9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2CE1-7A14-6F75-5F1F-EB984D14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          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DEE01-52BB-DC1E-501E-42847030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66" y="2378413"/>
            <a:ext cx="9533106" cy="410507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 PCIe PHY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 Partitioning PHY Layer for PCIe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 Short Reach(SR)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Configurable Pairs</a:t>
            </a:r>
          </a:p>
          <a:p>
            <a:r>
              <a:rPr lang="en-IN"/>
              <a:t>PHY/MAC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  PHY/MAC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     PCLK rates and Data Widths </a:t>
            </a:r>
          </a:p>
          <a:p>
            <a:r>
              <a:rPr lang="en-IN"/>
              <a:t>PCIe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PHY Functional block diagrams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Original PIPE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SerDes Architecture</a:t>
            </a:r>
          </a:p>
          <a:p>
            <a:endParaRPr lang="en-IN"/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513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A04B-84EB-472F-5B21-4CF199D9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/>
              <a:t>PHY Functional Diagram for </a:t>
            </a:r>
            <a:r>
              <a:rPr lang="en-GB" sz="2800" err="1"/>
              <a:t>Tx+Tx</a:t>
            </a:r>
            <a:r>
              <a:rPr lang="en-GB" sz="2800"/>
              <a:t> Usage Case</a:t>
            </a:r>
            <a:endParaRPr lang="en-IN" sz="2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1619F-D371-490D-A36E-87C13DC1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637" y="2620278"/>
            <a:ext cx="6962862" cy="3416300"/>
          </a:xfrm>
        </p:spPr>
      </p:pic>
    </p:spTree>
    <p:extLst>
      <p:ext uri="{BB962C8B-B14F-4D97-AF65-F5344CB8AC3E}">
        <p14:creationId xmlns:p14="http://schemas.microsoft.com/office/powerpoint/2010/main" val="2704446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C4C2-5DC6-767C-1D4B-1676BEE1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/>
              <a:t>PHY Functional Diagram for </a:t>
            </a:r>
            <a:r>
              <a:rPr lang="en-GB" sz="2800" err="1"/>
              <a:t>Rx+Rx</a:t>
            </a:r>
            <a:r>
              <a:rPr lang="en-GB" sz="2800"/>
              <a:t> Usage Case</a:t>
            </a:r>
            <a:endParaRPr lang="en-IN" sz="2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03398-1789-A426-FA24-B0169D79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092" y="2603500"/>
            <a:ext cx="5244128" cy="3416300"/>
          </a:xfrm>
        </p:spPr>
      </p:pic>
    </p:spTree>
    <p:extLst>
      <p:ext uri="{BB962C8B-B14F-4D97-AF65-F5344CB8AC3E}">
        <p14:creationId xmlns:p14="http://schemas.microsoft.com/office/powerpoint/2010/main" val="1314718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49CB-4D33-1AC0-1CB1-E7383EC9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PIPE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EC541-5AC8-9675-974E-1AFE5580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/>
              <a:t>Transmitter Block Diagram (2.5 and 5.0 GT/s)</a:t>
            </a:r>
          </a:p>
          <a:p>
            <a:endParaRPr lang="en-IN" sz="1600"/>
          </a:p>
          <a:p>
            <a:endParaRPr lang="en-IN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7F945-2940-6730-7026-8BD6C9884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5" y="3214687"/>
            <a:ext cx="6713564" cy="3286126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183A9A5-F047-2710-50A6-0EBCAC0E2D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747216"/>
                  </p:ext>
                </p:extLst>
              </p:nvPr>
            </p:nvGraphicFramePr>
            <p:xfrm>
              <a:off x="-1676400" y="4950883"/>
              <a:ext cx="3048000" cy="1714500"/>
            </p:xfrm>
            <a:graphic>
              <a:graphicData uri="http://schemas.microsoft.com/office/powerpoint/2016/slidezoom">
                <pslz:sldZm>
                  <pslz:sldZmObj sldId="306" cId="3887357833">
                    <pslz:zmPr id="{EC6D1ADD-0426-4DB0-988D-93E92C4749E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183A9A5-F047-2710-50A6-0EBCAC0E2D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76400" y="49508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357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E7C1-5481-C0F3-C558-A8EDCFF8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97206-CB55-7EB8-CD5C-14798CFF4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830" y="2270125"/>
            <a:ext cx="8825659" cy="3416300"/>
          </a:xfrm>
        </p:spPr>
        <p:txBody>
          <a:bodyPr>
            <a:normAutofit/>
          </a:bodyPr>
          <a:lstStyle/>
          <a:p>
            <a:r>
              <a:rPr lang="en-GB" sz="1600"/>
              <a:t>Receiver Block Diagram (2.5 and 5.0 GT/s)</a:t>
            </a:r>
          </a:p>
          <a:p>
            <a:endParaRPr lang="en-IN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AB0D1-A067-B150-B823-FFD194A5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1" y="2590270"/>
            <a:ext cx="7507864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2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8564-ADB8-5DF4-0002-67040023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  SerDes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948D2-BCDD-3373-6134-17D1D01B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/>
              <a:t>With the SerDes architecture, the PHY implements minimal digital logic compared to the original PIPE architecture.</a:t>
            </a:r>
          </a:p>
          <a:p>
            <a:r>
              <a:rPr lang="en-IN" sz="1600" u="sng"/>
              <a:t>SerDes Architecture: PHY Transmitter Block Diagram.</a:t>
            </a:r>
          </a:p>
          <a:p>
            <a:endParaRPr lang="en-IN" sz="1600"/>
          </a:p>
          <a:p>
            <a:pPr marL="0" indent="0">
              <a:buNone/>
            </a:pPr>
            <a:endParaRPr lang="en-IN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0A3E3-1B69-4CED-AD04-CEF8E1A3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90" y="3523168"/>
            <a:ext cx="6305596" cy="34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84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C5B7-CB3F-2552-5363-0660E8AE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A31C-EC5C-C2F7-7AB2-B3D277400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/>
              <a:t>SerDes Architecture: PHY Receiver Block Diagram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46A15-29CA-F397-AA1A-C07CD213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1" y="3043238"/>
            <a:ext cx="6819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51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8C1-9AA7-82DA-7A26-71B56205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&amp;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68A1-86FC-7805-4CF6-60464AE9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                         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Standardized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PHY abstraction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Scalability across generations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Design reuse and multi lane support</a:t>
            </a:r>
          </a:p>
          <a:p>
            <a:pPr marL="0" indent="0">
              <a:buNone/>
            </a:pPr>
            <a:r>
              <a:rPr lang="en-IN" b="1" dirty="0"/>
              <a:t>                        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High power consumption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High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Clocking complexity (PIPE </a:t>
            </a:r>
            <a:r>
              <a:rPr lang="en-IN" dirty="0" err="1"/>
              <a:t>clk,SerDes</a:t>
            </a:r>
            <a:r>
              <a:rPr lang="en-IN" dirty="0"/>
              <a:t> </a:t>
            </a:r>
            <a:r>
              <a:rPr lang="en-IN" dirty="0" err="1"/>
              <a:t>clk,ref</a:t>
            </a:r>
            <a:r>
              <a:rPr lang="en-IN" dirty="0"/>
              <a:t> </a:t>
            </a:r>
            <a:r>
              <a:rPr lang="en-IN" dirty="0" err="1"/>
              <a:t>clk</a:t>
            </a:r>
            <a:r>
              <a:rPr lang="en-IN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9400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BA22-AC13-BEC8-A013-47D30C2F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pic>
        <p:nvPicPr>
          <p:cNvPr id="4" name="Picture 6" descr="Business Thank-You Letter Examples">
            <a:extLst>
              <a:ext uri="{FF2B5EF4-FFF2-40B4-BE49-F238E27FC236}">
                <a16:creationId xmlns:a16="http://schemas.microsoft.com/office/drawing/2014/main" id="{D1A9D577-F0E4-1B74-FA0F-8A25B1923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0"/>
            <a:ext cx="11715749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77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CD31-C4AD-142D-7D6F-98752D23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       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49474-B30A-65F0-2022-7D2E9596A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PIPE stands for PHY Interface for PCI Express.</a:t>
            </a:r>
          </a:p>
          <a:p>
            <a:r>
              <a:rPr lang="en-IN" dirty="0"/>
              <a:t>PCIe Stands for Peripheral Component Interconnect Express.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                     PCIe Physical Layer</a:t>
            </a:r>
          </a:p>
          <a:p>
            <a:r>
              <a:rPr lang="en-GB" dirty="0"/>
              <a:t>The PCIe PHY layer handles the low level PCIe protocol and </a:t>
            </a:r>
            <a:r>
              <a:rPr lang="en-GB" dirty="0" err="1"/>
              <a:t>signaling</a:t>
            </a:r>
            <a:r>
              <a:rPr lang="en-GB" dirty="0"/>
              <a:t>.</a:t>
            </a:r>
          </a:p>
          <a:p>
            <a:r>
              <a:rPr lang="en-GB" dirty="0"/>
              <a:t> It defines a standard interface between a PHY and a Media Access Layer (MAC) and a Link Layer ASIC</a:t>
            </a:r>
          </a:p>
          <a:p>
            <a:r>
              <a:rPr lang="en-GB" dirty="0"/>
              <a:t>Handshake mechanism can be done by LTSSM (Link Training and status </a:t>
            </a:r>
            <a:r>
              <a:rPr lang="en-GB"/>
              <a:t>state machine).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9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FD4D-6FF2-4FE7-5F66-B2FB734E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 Features of PCIe PHY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5A03-E589-2CB0-7821-C14C56D86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 The standard PHY interface enables multiple IP sources for the PCIe logical layer and provides a target interface for PCIe PHY vendors. </a:t>
            </a:r>
          </a:p>
          <a:p>
            <a:r>
              <a:rPr lang="en-GB"/>
              <a:t> Support for 2.5 GT/s only, or 2.5 GT/s and 5.0 GT/s, or 2.5 GT/s, 5.0 GT/s and 8.0 GT/s, or 2.5 GT/s, 5.0 GT/s, 8.0 GT/s, and 16 GT/s, or 2.5 GT/s, 5.0 GT/s, 8.0 GT/ s and 16 GT/s and 32 GT/s, or 2.5 GT/s, 5.0 GT/s, 8.0 GT/s, 16 GT/s, 32 GT/s, 64 GT/</a:t>
            </a:r>
            <a:r>
              <a:rPr lang="en-GB" err="1"/>
              <a:t>s,and</a:t>
            </a:r>
            <a:r>
              <a:rPr lang="en-GB"/>
              <a:t> 128 GT/s serial data transmission rate. </a:t>
            </a:r>
          </a:p>
          <a:p>
            <a:r>
              <a:rPr lang="en-GB"/>
              <a:t> Utilizes of 8-bit, 16-bit, or 32-bit parallel interfaces to transmit and receive PCIe data. Additionally, it supports a 64-bit interface (in SerDes architecture only). </a:t>
            </a:r>
          </a:p>
          <a:p>
            <a:r>
              <a:rPr lang="en-GB"/>
              <a:t> Allowed integration of high-speed components into a single functional block as seen by the endpoint device designer. </a:t>
            </a:r>
          </a:p>
          <a:p>
            <a:r>
              <a:rPr lang="en-GB"/>
              <a:t> Data and clock recovery from serial stream on the PCIe bus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99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727C-E0E3-3886-BABD-B49374AF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B84A6-72B5-78D4-AF09-A14AA2DAA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/>
              <a:t>Holding registers to stage transmit (Tx) and receive (Rx) data. </a:t>
            </a:r>
          </a:p>
          <a:p>
            <a:r>
              <a:rPr lang="en-IN"/>
              <a:t> Support of direct disparity control for use in transmitting compliance patterns. </a:t>
            </a:r>
          </a:p>
          <a:p>
            <a:r>
              <a:rPr lang="en-IN"/>
              <a:t>8b/10b encoding and decoding, and error indication.</a:t>
            </a:r>
          </a:p>
          <a:p>
            <a:r>
              <a:rPr lang="en-IN"/>
              <a:t> 128b/130b encoding and decoding, and error indication. </a:t>
            </a:r>
          </a:p>
          <a:p>
            <a:r>
              <a:rPr lang="en-IN"/>
              <a:t>Receiver detection. </a:t>
            </a:r>
          </a:p>
          <a:p>
            <a:r>
              <a:rPr lang="en-IN"/>
              <a:t> Beacon transmission and reception</a:t>
            </a:r>
          </a:p>
        </p:txBody>
      </p:sp>
    </p:spTree>
    <p:extLst>
      <p:ext uri="{BB962C8B-B14F-4D97-AF65-F5344CB8AC3E}">
        <p14:creationId xmlns:p14="http://schemas.microsoft.com/office/powerpoint/2010/main" val="153352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608D-9E26-80B2-892A-ACE3D153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  Partitioning PHY layer for PCIe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4CED2-CD66-BB10-1633-8990D80F9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146" y="2548647"/>
            <a:ext cx="7631348" cy="3696509"/>
          </a:xfrm>
        </p:spPr>
      </p:pic>
    </p:spTree>
    <p:extLst>
      <p:ext uri="{BB962C8B-B14F-4D97-AF65-F5344CB8AC3E}">
        <p14:creationId xmlns:p14="http://schemas.microsoft.com/office/powerpoint/2010/main" val="245981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C80-5549-7800-90BD-8CDBCBEF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Short Reach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2782D-34A2-6C9A-DE19-DFAE7BA7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/>
              <a:t>PIPE Specification 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Designed for short channel / Short Reach (SR)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Common in Multi-Chip Package (MCP) designs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Enables up to 50%  PCIe PHY power reduction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8F68-CD49-6D03-E6AA-9E1C6344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486B-150B-678E-6F77-6FC337B57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25700"/>
            <a:ext cx="8825659" cy="4064000"/>
          </a:xfrm>
        </p:spPr>
        <p:txBody>
          <a:bodyPr>
            <a:normAutofit fontScale="92500" lnSpcReduction="10000"/>
          </a:bodyPr>
          <a:lstStyle/>
          <a:p>
            <a:r>
              <a:rPr lang="en-IN" b="1"/>
              <a:t>Power Optimization Mechanisms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Reduced PHY operating conditions (vendor-dependent):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Lower PHY supply voltage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Reduced Tx swing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Simplified clock recovery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Reduced receiver equalization (CTLE / DFE activity)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  Optimized channel loss assumptions </a:t>
            </a:r>
          </a:p>
          <a:p>
            <a:r>
              <a:rPr lang="en-IN"/>
              <a:t>Supported operating points advertised via: </a:t>
            </a:r>
          </a:p>
          <a:p>
            <a:pPr marL="0" indent="0">
              <a:buNone/>
            </a:pPr>
            <a:r>
              <a:rPr lang="en-IN"/>
              <a:t>            </a:t>
            </a:r>
            <a:r>
              <a:rPr lang="en-IN" err="1"/>
              <a:t>ShortChannelPowerControlSettings</a:t>
            </a:r>
            <a:endParaRPr lang="en-IN"/>
          </a:p>
          <a:p>
            <a:r>
              <a:rPr lang="en-IN"/>
              <a:t>Supported Selected by MAC using:</a:t>
            </a:r>
          </a:p>
          <a:p>
            <a:pPr marL="0" indent="0">
              <a:buNone/>
            </a:pPr>
            <a:r>
              <a:rPr lang="en-IN"/>
              <a:t>            </a:t>
            </a:r>
            <a:r>
              <a:rPr lang="en-IN" err="1"/>
              <a:t>ShortChannelPowerControl</a:t>
            </a:r>
            <a:r>
              <a:rPr lang="en-IN"/>
              <a:t>[1:0] (PIPE interface)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59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E1C4-99E6-91C8-3D8D-BE6D2697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    Configurable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43B4A-1219-F6AD-716B-2E5BE862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Support for configurable Rx and Tx differential pairs was added in version 5.0 of the PIPE specification.</a:t>
            </a:r>
          </a:p>
          <a:p>
            <a:r>
              <a:rPr lang="en-GB"/>
              <a:t>Supported lane combinations are one Rx pair and one Tx pair, two Tx pairs, or two Rx pairs; each combination shares a single set of PIPE per-lane signals.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3917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0CEB4-BFAC-4014-9B69-2CFFE0B783D9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366</TotalTime>
  <Words>1817</Words>
  <Application>Microsoft Office PowerPoint</Application>
  <PresentationFormat>Widescreen</PresentationFormat>
  <Paragraphs>367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Ion Boardroom</vt:lpstr>
      <vt:lpstr>PCIe</vt:lpstr>
      <vt:lpstr>                   CONTENTS</vt:lpstr>
      <vt:lpstr>                Introduction</vt:lpstr>
      <vt:lpstr>         Features of PCIe PHY Layer</vt:lpstr>
      <vt:lpstr>      </vt:lpstr>
      <vt:lpstr>        Partitioning PHY layer for PCIe  </vt:lpstr>
      <vt:lpstr>    Short Reach Applications</vt:lpstr>
      <vt:lpstr>    </vt:lpstr>
      <vt:lpstr>      Configurable Pairs</vt:lpstr>
      <vt:lpstr>            PHY/MAC Interface</vt:lpstr>
      <vt:lpstr>          DPTX PHY/MAC Interface    </vt:lpstr>
      <vt:lpstr>       DPRX PHY/MAC Interface</vt:lpstr>
      <vt:lpstr>            PCLK Rates and Data Width</vt:lpstr>
      <vt:lpstr>    </vt:lpstr>
      <vt:lpstr>     </vt:lpstr>
      <vt:lpstr>     </vt:lpstr>
      <vt:lpstr>PCIe Mode (SerDes only)</vt:lpstr>
      <vt:lpstr>      </vt:lpstr>
      <vt:lpstr>     PHY Functional block diagrams</vt:lpstr>
      <vt:lpstr>PHY Functional Diagram for Tx+Tx Usage Case</vt:lpstr>
      <vt:lpstr>PHY Functional Diagram for Rx+Rx Usage Case</vt:lpstr>
      <vt:lpstr>        PIPE Architecture</vt:lpstr>
      <vt:lpstr>    </vt:lpstr>
      <vt:lpstr>          SerDes Architecture</vt:lpstr>
      <vt:lpstr>      </vt:lpstr>
      <vt:lpstr>Advantages &amp; Disadvantages</vt:lpstr>
      <vt:lpstr>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PCIe</dc:title>
  <dc:creator>sravanthi vennapusa</dc:creator>
  <cp:lastModifiedBy>sravanthi vennapusa</cp:lastModifiedBy>
  <cp:revision>2</cp:revision>
  <dcterms:created xsi:type="dcterms:W3CDTF">2026-01-19T07:39:04Z</dcterms:created>
  <dcterms:modified xsi:type="dcterms:W3CDTF">2026-01-27T10:54:23Z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